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76" r:id="rId4"/>
    <p:sldId id="259" r:id="rId5"/>
    <p:sldId id="264" r:id="rId6"/>
    <p:sldId id="277" r:id="rId7"/>
    <p:sldId id="260" r:id="rId8"/>
    <p:sldId id="266" r:id="rId9"/>
    <p:sldId id="268" r:id="rId10"/>
    <p:sldId id="267" r:id="rId11"/>
    <p:sldId id="278" r:id="rId12"/>
    <p:sldId id="272" r:id="rId13"/>
    <p:sldId id="261" r:id="rId14"/>
    <p:sldId id="273" r:id="rId15"/>
    <p:sldId id="274" r:id="rId16"/>
    <p:sldId id="275" r:id="rId17"/>
    <p:sldId id="269" r:id="rId18"/>
    <p:sldId id="279" r:id="rId19"/>
    <p:sldId id="262" r:id="rId20"/>
    <p:sldId id="265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B30"/>
    <a:srgbClr val="164B30"/>
    <a:srgbClr val="296D5A"/>
    <a:srgbClr val="FFFFFF"/>
    <a:srgbClr val="303C42"/>
    <a:srgbClr val="3E77BF"/>
    <a:srgbClr val="0024C2"/>
    <a:srgbClr val="0563C1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2"/>
    <p:restoredTop sz="94593"/>
  </p:normalViewPr>
  <p:slideViewPr>
    <p:cSldViewPr snapToGrid="0">
      <p:cViewPr varScale="1">
        <p:scale>
          <a:sx n="151" d="100"/>
          <a:sy n="151" d="100"/>
        </p:scale>
        <p:origin x="283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88CA36-2061-E148-AF01-EB966AA7650D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9B630-BAA2-D441-8D19-69EDEA0F012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101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4163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1174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4474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2BAE6-9944-4BC8-ECD3-D3FA3136B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01E68A5-5BE7-9618-1F67-380116CF05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70953B2-22EF-1CE3-9E9E-F114F583A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4F6390-96CF-7158-F2F9-5E091FAD1B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5987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248B5-B7FF-1133-6570-CED5EF75E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6B4AA96-1B87-5EAF-EE37-47D5ADD8EA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7C51AB5-46E7-D1F8-2583-5C5D72AA93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93E032D-8F88-6D3D-2F4E-F6CAF2BDAB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0730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62DE7-3916-D916-E319-C5FF711B9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1C1DEF-FD77-7FDE-DEA3-2FC36A8A8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07BAEF-9506-FABF-40A8-353176888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4C9D7D-342C-8487-77B0-AC204793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3AC089-E473-B6FF-7193-CA29F2701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8277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2B5571-E2D3-9D45-A4DC-F552960CE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C763420-0A86-17EE-A7C3-C387301E8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8F927D-CD82-1BB5-973D-A960C4848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C7C48E-96D7-1B49-CA20-5C3863687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9A338E-48AE-B214-7395-CD832B194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864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C3D03C3-C8B9-9416-BF7A-87FEDD127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33213F-7B4F-09A4-46A3-6F2D1AC60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2A36E3-8675-E5DC-EE4E-8F4903B5A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5800AB-86E8-6C3E-CB58-EA19C4D95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4D62AD-566E-7F5C-FED9-7B0D5BFE1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687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0EFC76-6448-842B-3ED4-CF12A7F54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90D733-384E-E35E-5AD8-7CEB39944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AB4E27-4841-2855-F1DD-D88092E4E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23A005-B045-1522-8234-55D5283C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112D1B-2511-47FE-BCAD-C895A681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0637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1E74CE-52E6-6396-8AFA-872BC5E67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DA8BC7-9A8F-14B8-BEE4-E75B4FB2F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85728-2B70-AF46-B4E3-3FD1D12F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3199DB-878B-6F93-04BC-8F87E222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103370-1781-E18F-D017-96B5BA677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7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9FD3EE-662E-0649-B8DF-BB83192B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6EC1CD-20DC-689E-5067-A60A6624B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5025B2-205E-A928-9B8B-4B9C66C25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DC3015-E7D5-D0F8-670B-1283BD2C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FE1B67-23C7-F292-F29B-3FE7B384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26076A-BE29-32CC-7026-512215A7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8454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89A07-7048-FE1A-3D39-653FB470D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D86BAA-3930-81A1-6110-3A95BCBC7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7E2A615-9317-170F-5957-B2DDF7FC7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23A090-83DD-D0CA-10F3-A95BF86CF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B9AAAA-8751-C4B2-6711-9D7D655BF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1038FED-F5AB-C5EA-04C6-084ECF89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C93D5B-4AE8-8493-9221-B10D0B69B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6614F61-65D2-5376-0FEB-E2DD38552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4746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CBE89-DC39-B950-B8B9-75F0A76E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E541B5-B83A-A15E-B8B0-07B26A948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54FA2A4-3556-CEC3-9396-DD3681E0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2BD79E2-7ABB-D48B-E081-8B7237895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7660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F389DB-187F-97A3-B4BE-B88B53FC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D462454-094B-FC03-D933-7A4FB585A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4A1FFF-1702-8993-5BD8-FA953015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6053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8A609-62A0-871E-8FD5-498F28F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D59E96-E2F1-A6A3-A4DA-A53F77A9B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F8252F2-1115-D0E0-7AE6-21F509AB5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618662-1976-2A8B-8442-C427AF7C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B5B7F5-D060-6ABE-1496-78E6B0E2E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B573A1-1929-1C40-D9A7-1882FEC7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5644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A0933E-0741-E609-B6E3-CEE9C0A0C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D88C3F-D35B-57BB-B342-CBE266FECA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34DC1F-88B1-E1BE-DE98-63C3D95AD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CFDA56-CDD6-F0EF-71FA-B4720CA84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FC9F92-0CDD-0013-B0AC-FD1EF5F6A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41C1178-A842-EB92-A696-BC0133CD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0622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44E3A47-9268-B338-B9CE-0D25530FD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9AA1F6-E10F-E8FD-3B4B-7264D241C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4C73FE-B04A-8DDB-A397-A8A87F497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E946A1-B551-6E40-A11D-5EC94FC2725E}" type="datetimeFigureOut">
              <a:rPr lang="de-DE" smtClean="0"/>
              <a:t>04.01.2025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89FD8F-D724-E2B2-0B83-EA4652791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7A239B-1F84-5BFF-A083-66F94BD40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089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E76E719-96D1-8194-829C-7F953B3E7339}"/>
              </a:ext>
            </a:extLst>
          </p:cNvPr>
          <p:cNvGrpSpPr/>
          <p:nvPr/>
        </p:nvGrpSpPr>
        <p:grpSpPr>
          <a:xfrm>
            <a:off x="-1079964" y="0"/>
            <a:ext cx="3575824" cy="6858000"/>
            <a:chOff x="-899555" y="-9258"/>
            <a:chExt cx="3389976" cy="6858000"/>
          </a:xfrm>
          <a:solidFill>
            <a:srgbClr val="163B30"/>
          </a:solidFill>
        </p:grpSpPr>
        <p:sp>
          <p:nvSpPr>
            <p:cNvPr id="63" name="Dreieck 10">
              <a:extLst>
                <a:ext uri="{FF2B5EF4-FFF2-40B4-BE49-F238E27FC236}">
                  <a16:creationId xmlns:a16="http://schemas.microsoft.com/office/drawing/2014/main" id="{FA8951F3-8291-6EE8-AF0A-799F8C240D51}"/>
                </a:ext>
              </a:extLst>
            </p:cNvPr>
            <p:cNvSpPr/>
            <p:nvPr/>
          </p:nvSpPr>
          <p:spPr>
            <a:xfrm rot="5400000">
              <a:off x="1520264" y="667513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99577BC3-7B66-3476-0E99-8CEFA795796F}"/>
                </a:ext>
              </a:extLst>
            </p:cNvPr>
            <p:cNvGrpSpPr/>
            <p:nvPr/>
          </p:nvGrpSpPr>
          <p:grpSpPr>
            <a:xfrm>
              <a:off x="-899555" y="-9258"/>
              <a:ext cx="2947640" cy="6858000"/>
              <a:chOff x="9244361" y="0"/>
              <a:chExt cx="2947640" cy="6858000"/>
            </a:xfrm>
            <a:grpFill/>
          </p:grpSpPr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AB5A15EF-A38C-FDC0-CD72-817A020A2B69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66" name="Textfeld 65">
                <a:extLst>
                  <a:ext uri="{FF2B5EF4-FFF2-40B4-BE49-F238E27FC236}">
                    <a16:creationId xmlns:a16="http://schemas.microsoft.com/office/drawing/2014/main" id="{67336D15-18E8-9AFB-2A6B-288F61E064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4</a:t>
                </a:r>
              </a:p>
            </p:txBody>
          </p:sp>
          <p:sp>
            <p:nvSpPr>
              <p:cNvPr id="67" name="Textfeld 66">
                <a:extLst>
                  <a:ext uri="{FF2B5EF4-FFF2-40B4-BE49-F238E27FC236}">
                    <a16:creationId xmlns:a16="http://schemas.microsoft.com/office/drawing/2014/main" id="{77F7C6C9-7CD7-8C71-C7A2-FDD41B0B77BC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68" name="Textfeld 67">
                <a:extLst>
                  <a:ext uri="{FF2B5EF4-FFF2-40B4-BE49-F238E27FC236}">
                    <a16:creationId xmlns:a16="http://schemas.microsoft.com/office/drawing/2014/main" id="{A839FBA7-35B2-3A3B-F002-2A790BF07254}"/>
                  </a:ext>
                </a:extLst>
              </p:cNvPr>
              <p:cNvSpPr txBox="1"/>
              <p:nvPr/>
            </p:nvSpPr>
            <p:spPr>
              <a:xfrm>
                <a:off x="9619652" y="3641096"/>
                <a:ext cx="2304586" cy="163121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F6C8AC7E-D27D-BF4B-4513-442EF3715A11}"/>
              </a:ext>
            </a:extLst>
          </p:cNvPr>
          <p:cNvGrpSpPr/>
          <p:nvPr/>
        </p:nvGrpSpPr>
        <p:grpSpPr>
          <a:xfrm>
            <a:off x="-1630230" y="0"/>
            <a:ext cx="3767257" cy="6858000"/>
            <a:chOff x="6096000" y="0"/>
            <a:chExt cx="3767257" cy="6858000"/>
          </a:xfrm>
          <a:solidFill>
            <a:srgbClr val="164B30"/>
          </a:solidFill>
        </p:grpSpPr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8D29F53-7B4D-E3C7-D668-445ADFCDB336}"/>
                </a:ext>
              </a:extLst>
            </p:cNvPr>
            <p:cNvSpPr/>
            <p:nvPr/>
          </p:nvSpPr>
          <p:spPr>
            <a:xfrm>
              <a:off x="6096000" y="0"/>
              <a:ext cx="3248722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97B9D546-A354-0AB4-B523-2215A79A94E9}"/>
                </a:ext>
              </a:extLst>
            </p:cNvPr>
            <p:cNvSpPr txBox="1">
              <a:spLocks/>
            </p:cNvSpPr>
            <p:nvPr/>
          </p:nvSpPr>
          <p:spPr>
            <a:xfrm>
              <a:off x="7359804" y="0"/>
              <a:ext cx="721111" cy="26468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724CCC34-EA78-8837-F6F6-0F82BF64FFEE}"/>
                </a:ext>
              </a:extLst>
            </p:cNvPr>
            <p:cNvSpPr txBox="1"/>
            <p:nvPr/>
          </p:nvSpPr>
          <p:spPr>
            <a:xfrm>
              <a:off x="6356193" y="2714849"/>
              <a:ext cx="252761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60" name="Textfeld 59">
              <a:extLst>
                <a:ext uri="{FF2B5EF4-FFF2-40B4-BE49-F238E27FC236}">
                  <a16:creationId xmlns:a16="http://schemas.microsoft.com/office/drawing/2014/main" id="{DE097F20-F0AA-ABE2-AB7B-87936B480906}"/>
                </a:ext>
              </a:extLst>
            </p:cNvPr>
            <p:cNvSpPr txBox="1"/>
            <p:nvPr/>
          </p:nvSpPr>
          <p:spPr>
            <a:xfrm>
              <a:off x="6469842" y="3641096"/>
              <a:ext cx="2304586" cy="22467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Present our database tables and their relationships. Highlight how we connected and extended pre-defined tables.</a:t>
              </a:r>
            </a:p>
          </p:txBody>
        </p:sp>
        <p:sp>
          <p:nvSpPr>
            <p:cNvPr id="61" name="Dreieck 40">
              <a:extLst>
                <a:ext uri="{FF2B5EF4-FFF2-40B4-BE49-F238E27FC236}">
                  <a16:creationId xmlns:a16="http://schemas.microsoft.com/office/drawing/2014/main" id="{C22C5ADE-3215-5293-D0B3-38BD6C1A1F9C}"/>
                </a:ext>
              </a:extLst>
            </p:cNvPr>
            <p:cNvSpPr/>
            <p:nvPr/>
          </p:nvSpPr>
          <p:spPr>
            <a:xfrm rot="5400000">
              <a:off x="8893100" y="667283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E361E78-FC54-D574-3716-FF6B967748BE}"/>
              </a:ext>
            </a:extLst>
          </p:cNvPr>
          <p:cNvGrpSpPr/>
          <p:nvPr/>
        </p:nvGrpSpPr>
        <p:grpSpPr>
          <a:xfrm>
            <a:off x="-2084969" y="0"/>
            <a:ext cx="3681759" cy="6858000"/>
            <a:chOff x="3033131" y="0"/>
            <a:chExt cx="3681759" cy="6858000"/>
          </a:xfrm>
        </p:grpSpPr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2D32B3C7-AE88-8927-FA58-7899E2C858A1}"/>
                </a:ext>
              </a:extLst>
            </p:cNvPr>
            <p:cNvSpPr/>
            <p:nvPr/>
          </p:nvSpPr>
          <p:spPr>
            <a:xfrm>
              <a:off x="3033131" y="0"/>
              <a:ext cx="3062869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D77744ED-0769-827B-758B-5B49BF03D990}"/>
                </a:ext>
              </a:extLst>
            </p:cNvPr>
            <p:cNvSpPr txBox="1">
              <a:spLocks/>
            </p:cNvSpPr>
            <p:nvPr/>
          </p:nvSpPr>
          <p:spPr>
            <a:xfrm>
              <a:off x="4211443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B8474910-486F-5B3D-567C-851DBFBFB2E3}"/>
                </a:ext>
              </a:extLst>
            </p:cNvPr>
            <p:cNvSpPr txBox="1"/>
            <p:nvPr/>
          </p:nvSpPr>
          <p:spPr>
            <a:xfrm>
              <a:off x="3300760" y="2716868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</a:p>
          </p:txBody>
        </p:sp>
        <p:sp>
          <p:nvSpPr>
            <p:cNvPr id="53" name="Textfeld 52">
              <a:extLst>
                <a:ext uri="{FF2B5EF4-FFF2-40B4-BE49-F238E27FC236}">
                  <a16:creationId xmlns:a16="http://schemas.microsoft.com/office/drawing/2014/main" id="{DA2528E5-2049-5626-47DB-97936DFFC7C5}"/>
                </a:ext>
              </a:extLst>
            </p:cNvPr>
            <p:cNvSpPr txBox="1"/>
            <p:nvPr/>
          </p:nvSpPr>
          <p:spPr>
            <a:xfrm>
              <a:off x="3406973" y="3629455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Learn Git’s role in version control, branching, and merging, and how we used it for efficient collaboration.</a:t>
              </a:r>
              <a:endParaRPr lang="de-DE" sz="2000" b="1" dirty="0">
                <a:solidFill>
                  <a:schemeClr val="bg1"/>
                </a:solidFill>
                <a:effectLst/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54" name="Dreieck 39">
              <a:extLst>
                <a:ext uri="{FF2B5EF4-FFF2-40B4-BE49-F238E27FC236}">
                  <a16:creationId xmlns:a16="http://schemas.microsoft.com/office/drawing/2014/main" id="{3550A6CF-D609-0613-4679-6F09AB3E1F39}"/>
                </a:ext>
              </a:extLst>
            </p:cNvPr>
            <p:cNvSpPr/>
            <p:nvPr/>
          </p:nvSpPr>
          <p:spPr>
            <a:xfrm rot="5400000">
              <a:off x="5744733" y="667283"/>
              <a:ext cx="1025913" cy="91440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49" name="Grafik 48">
            <a:extLst>
              <a:ext uri="{FF2B5EF4-FFF2-40B4-BE49-F238E27FC236}">
                <a16:creationId xmlns:a16="http://schemas.microsoft.com/office/drawing/2014/main" id="{77B7DECB-9D7E-EF38-4BA8-5A2D405D0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7495">
            <a:off x="10219456" y="182876"/>
            <a:ext cx="1691788" cy="169178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D6BF15E1-2372-415D-6E00-82A272B5C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90155">
            <a:off x="9522136" y="4338774"/>
            <a:ext cx="1868484" cy="1868484"/>
          </a:xfrm>
          <a:prstGeom prst="rect">
            <a:avLst/>
          </a:prstGeom>
        </p:spPr>
      </p:pic>
      <p:sp>
        <p:nvSpPr>
          <p:cNvPr id="55" name="Textfeld 54">
            <a:extLst>
              <a:ext uri="{FF2B5EF4-FFF2-40B4-BE49-F238E27FC236}">
                <a16:creationId xmlns:a16="http://schemas.microsoft.com/office/drawing/2014/main" id="{8720F8AE-D500-5334-4393-521C8F0B72E0}"/>
              </a:ext>
            </a:extLst>
          </p:cNvPr>
          <p:cNvSpPr txBox="1"/>
          <p:nvPr/>
        </p:nvSpPr>
        <p:spPr>
          <a:xfrm>
            <a:off x="522189" y="2126040"/>
            <a:ext cx="111332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b="1" dirty="0">
                <a:ln w="3810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effectLst>
                  <a:outerShdw blurRad="215900" dist="38100" dir="2700000" algn="tl" rotWithShape="0">
                    <a:prstClr val="black"/>
                  </a:outerShdw>
                </a:effectLst>
                <a:latin typeface="Berlin Sans FB Demi" panose="020E0802020502020306" pitchFamily="34" charset="0"/>
              </a:rPr>
              <a:t>ENERGY CONSUMPTION ACROSS BORDERS</a:t>
            </a:r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A8345CCE-0B77-2E4E-ABE6-9FEE5F3D855D}"/>
              </a:ext>
            </a:extLst>
          </p:cNvPr>
          <p:cNvGrpSpPr/>
          <p:nvPr/>
        </p:nvGrpSpPr>
        <p:grpSpPr>
          <a:xfrm>
            <a:off x="-2622550" y="0"/>
            <a:ext cx="3657605" cy="6858000"/>
            <a:chOff x="0" y="0"/>
            <a:chExt cx="3657605" cy="6858000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53943AEA-7D34-5D6E-EAB8-F35C27F17CDE}"/>
                </a:ext>
              </a:extLst>
            </p:cNvPr>
            <p:cNvSpPr/>
            <p:nvPr/>
          </p:nvSpPr>
          <p:spPr>
            <a:xfrm>
              <a:off x="0" y="0"/>
              <a:ext cx="3062869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A236378-23C8-96F8-1735-83784C88FCFD}"/>
                </a:ext>
              </a:extLst>
            </p:cNvPr>
            <p:cNvSpPr txBox="1">
              <a:spLocks/>
            </p:cNvSpPr>
            <p:nvPr/>
          </p:nvSpPr>
          <p:spPr>
            <a:xfrm>
              <a:off x="1148574" y="0"/>
              <a:ext cx="721111" cy="26468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4552705-7B32-0F2E-96A2-2FA74A812387}"/>
                </a:ext>
              </a:extLst>
            </p:cNvPr>
            <p:cNvSpPr txBox="1"/>
            <p:nvPr/>
          </p:nvSpPr>
          <p:spPr>
            <a:xfrm>
              <a:off x="267629" y="2714849"/>
              <a:ext cx="25276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C9F5D769-2A82-1C59-EBDA-401C7A5E3A0A}"/>
                </a:ext>
              </a:extLst>
            </p:cNvPr>
            <p:cNvSpPr txBox="1"/>
            <p:nvPr/>
          </p:nvSpPr>
          <p:spPr>
            <a:xfrm>
              <a:off x="384441" y="3641665"/>
              <a:ext cx="230458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46" name="Dreieck 36">
              <a:extLst>
                <a:ext uri="{FF2B5EF4-FFF2-40B4-BE49-F238E27FC236}">
                  <a16:creationId xmlns:a16="http://schemas.microsoft.com/office/drawing/2014/main" id="{CB77BC34-8E67-863E-4E64-B998837ADF7F}"/>
                </a:ext>
              </a:extLst>
            </p:cNvPr>
            <p:cNvSpPr/>
            <p:nvPr/>
          </p:nvSpPr>
          <p:spPr>
            <a:xfrm rot="5400000">
              <a:off x="2687448" y="667282"/>
              <a:ext cx="1025913" cy="914400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00080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8251FA-3E9E-F8C1-1334-375D30E84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7A9EDF9-84E3-6652-5FA9-68E775D62B5B}"/>
              </a:ext>
            </a:extLst>
          </p:cNvPr>
          <p:cNvSpPr txBox="1"/>
          <p:nvPr/>
        </p:nvSpPr>
        <p:spPr>
          <a:xfrm>
            <a:off x="1650957" y="114300"/>
            <a:ext cx="8890086" cy="10156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" panose="020E0602020502020306" pitchFamily="34" charset="0"/>
              </a:rPr>
              <a:t>Example for Commits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23AAB59-4CF2-332C-B08C-3BB1D75E6057}"/>
              </a:ext>
            </a:extLst>
          </p:cNvPr>
          <p:cNvSpPr/>
          <p:nvPr/>
        </p:nvSpPr>
        <p:spPr>
          <a:xfrm>
            <a:off x="411480" y="1287780"/>
            <a:ext cx="4800600" cy="545592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Pfeil nach rechts 4">
            <a:extLst>
              <a:ext uri="{FF2B5EF4-FFF2-40B4-BE49-F238E27FC236}">
                <a16:creationId xmlns:a16="http://schemas.microsoft.com/office/drawing/2014/main" id="{F18D5FF5-BA7C-F005-6B82-0BA556907A91}"/>
              </a:ext>
            </a:extLst>
          </p:cNvPr>
          <p:cNvSpPr/>
          <p:nvPr/>
        </p:nvSpPr>
        <p:spPr>
          <a:xfrm flipH="1">
            <a:off x="5448825" y="2206330"/>
            <a:ext cx="5924024" cy="2445340"/>
          </a:xfrm>
          <a:prstGeom prst="rightArrow">
            <a:avLst/>
          </a:prstGeom>
          <a:solidFill>
            <a:schemeClr val="accent4"/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369698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3D3B14B2-FA0E-FDD7-AF32-F5C1A8471D9F}"/>
              </a:ext>
            </a:extLst>
          </p:cNvPr>
          <p:cNvGrpSpPr/>
          <p:nvPr/>
        </p:nvGrpSpPr>
        <p:grpSpPr>
          <a:xfrm>
            <a:off x="4406900" y="0"/>
            <a:ext cx="3767257" cy="6858000"/>
            <a:chOff x="6096000" y="0"/>
            <a:chExt cx="3767257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74B8BF37-93E7-9297-12FC-B91347E3CD0C}"/>
                </a:ext>
              </a:extLst>
            </p:cNvPr>
            <p:cNvSpPr/>
            <p:nvPr/>
          </p:nvSpPr>
          <p:spPr>
            <a:xfrm>
              <a:off x="6096000" y="0"/>
              <a:ext cx="3248722" cy="6858000"/>
            </a:xfrm>
            <a:prstGeom prst="rect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79AA0233-F742-2FBF-016F-75D2FD651D8D}"/>
                </a:ext>
              </a:extLst>
            </p:cNvPr>
            <p:cNvSpPr txBox="1">
              <a:spLocks/>
            </p:cNvSpPr>
            <p:nvPr/>
          </p:nvSpPr>
          <p:spPr>
            <a:xfrm>
              <a:off x="7359804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6D7B40A1-F1B7-5F22-0AF3-89EACB1A46D8}"/>
                </a:ext>
              </a:extLst>
            </p:cNvPr>
            <p:cNvSpPr txBox="1"/>
            <p:nvPr/>
          </p:nvSpPr>
          <p:spPr>
            <a:xfrm>
              <a:off x="6356193" y="2714849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8C9AF648-6EB4-DB17-C5F3-49E534487554}"/>
                </a:ext>
              </a:extLst>
            </p:cNvPr>
            <p:cNvSpPr txBox="1"/>
            <p:nvPr/>
          </p:nvSpPr>
          <p:spPr>
            <a:xfrm>
              <a:off x="6469842" y="3641096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Present our database tables and their relationships. Highlight how we connected and extended pre-defined tables.</a:t>
              </a:r>
            </a:p>
          </p:txBody>
        </p:sp>
        <p:sp>
          <p:nvSpPr>
            <p:cNvPr id="8" name="Dreieck 40">
              <a:extLst>
                <a:ext uri="{FF2B5EF4-FFF2-40B4-BE49-F238E27FC236}">
                  <a16:creationId xmlns:a16="http://schemas.microsoft.com/office/drawing/2014/main" id="{7FD91B3C-269E-53DC-8AD1-21AE59535A5D}"/>
                </a:ext>
              </a:extLst>
            </p:cNvPr>
            <p:cNvSpPr/>
            <p:nvPr/>
          </p:nvSpPr>
          <p:spPr>
            <a:xfrm rot="5400000">
              <a:off x="8893100" y="667283"/>
              <a:ext cx="1025913" cy="914400"/>
            </a:xfrm>
            <a:prstGeom prst="triangle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395682363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>
            <a:extLst>
              <a:ext uri="{FF2B5EF4-FFF2-40B4-BE49-F238E27FC236}">
                <a16:creationId xmlns:a16="http://schemas.microsoft.com/office/drawing/2014/main" id="{0A88D0B9-49B2-060B-4970-DEB805412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210880">
            <a:off x="232781" y="92671"/>
            <a:ext cx="1739478" cy="173947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B3E79F6-C1C7-6037-531D-9BFFDD5B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3905" y="2947709"/>
            <a:ext cx="2695575" cy="2695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9E148A6-757A-4FFF-70F0-B5581AE74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520" y="3219450"/>
            <a:ext cx="2295525" cy="2295525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DF48A39-3D23-677B-16E8-DA30761F95FF}"/>
              </a:ext>
            </a:extLst>
          </p:cNvPr>
          <p:cNvSpPr/>
          <p:nvPr/>
        </p:nvSpPr>
        <p:spPr>
          <a:xfrm>
            <a:off x="0" y="5514975"/>
            <a:ext cx="12192000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11FD271-3596-5AD9-4392-890701F8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889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CAN WE IDENTIFY THE </a:t>
            </a:r>
            <a:r>
              <a:rPr lang="en-US" sz="48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GLOBAL TRENDS</a:t>
            </a:r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 IN RENEWABLE ENERGY?</a:t>
            </a:r>
            <a:endParaRPr lang="de-DE" sz="4800" b="1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372431-9E8C-9BDE-F7CC-496F5F20D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7260" y="4252912"/>
            <a:ext cx="252412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41698"/>
      </p:ext>
    </p:extLst>
  </p:cSld>
  <p:clrMapOvr>
    <a:masterClrMapping/>
  </p:clrMapOvr>
  <p:transition spd="med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3EE643-DEF5-C425-369D-269DBE2B0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17A6C21A-C373-FE46-53CC-12BD65F18E6E}"/>
              </a:ext>
            </a:extLst>
          </p:cNvPr>
          <p:cNvSpPr txBox="1"/>
          <p:nvPr/>
        </p:nvSpPr>
        <p:spPr>
          <a:xfrm>
            <a:off x="377474" y="166576"/>
            <a:ext cx="114370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Where did we source our data?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59EBBD7C-BF95-55F2-3846-00EDCD29B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938" y="1182239"/>
            <a:ext cx="9374121" cy="5275374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2AF5EAE4-DE89-957F-CA25-E5C6F83ECAB4}"/>
              </a:ext>
            </a:extLst>
          </p:cNvPr>
          <p:cNvSpPr/>
          <p:nvPr/>
        </p:nvSpPr>
        <p:spPr>
          <a:xfrm>
            <a:off x="3124200" y="2832100"/>
            <a:ext cx="4381500" cy="431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85E06C9-E93E-7341-28B4-4B8C307F0E1E}"/>
              </a:ext>
            </a:extLst>
          </p:cNvPr>
          <p:cNvSpPr/>
          <p:nvPr/>
        </p:nvSpPr>
        <p:spPr>
          <a:xfrm>
            <a:off x="3124200" y="4213056"/>
            <a:ext cx="4381500" cy="431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495238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A31311-4DAD-EAA1-7ADF-BCC5980ED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54D0766B-3921-3274-EE85-ECF8D2A4F954}"/>
              </a:ext>
            </a:extLst>
          </p:cNvPr>
          <p:cNvSpPr txBox="1"/>
          <p:nvPr/>
        </p:nvSpPr>
        <p:spPr>
          <a:xfrm>
            <a:off x="2951348" y="152401"/>
            <a:ext cx="62893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Tables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C876AF1-B954-C33B-7A95-1C45C59AD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60440">
            <a:off x="385157" y="238157"/>
            <a:ext cx="1443674" cy="144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4836"/>
      </p:ext>
    </p:extLst>
  </p:cSld>
  <p:clrMapOvr>
    <a:masterClrMapping/>
  </p:clrMapOvr>
  <p:transition spd="med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ED270F-48F4-B3EE-15AC-398B9B1DE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786B65AC-146A-FA4E-1A9C-5886DCEE1057}"/>
              </a:ext>
            </a:extLst>
          </p:cNvPr>
          <p:cNvSpPr txBox="1"/>
          <p:nvPr/>
        </p:nvSpPr>
        <p:spPr>
          <a:xfrm>
            <a:off x="2951348" y="152401"/>
            <a:ext cx="62893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Tables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C5F6143-D511-1119-4B90-275DE462E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60440">
            <a:off x="385157" y="238157"/>
            <a:ext cx="1443674" cy="144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392910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A82E53-FA98-E08A-3347-2B7558AB8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62E6117E-6F36-120B-D455-4133A055B345}"/>
              </a:ext>
            </a:extLst>
          </p:cNvPr>
          <p:cNvSpPr txBox="1"/>
          <p:nvPr/>
        </p:nvSpPr>
        <p:spPr>
          <a:xfrm>
            <a:off x="2951348" y="152401"/>
            <a:ext cx="62893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Tables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45B0116-7608-DC07-C345-16E820BE3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60440">
            <a:off x="385157" y="238157"/>
            <a:ext cx="1443674" cy="144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08735"/>
      </p:ext>
    </p:extLst>
  </p:cSld>
  <p:clrMapOvr>
    <a:masterClrMapping/>
  </p:clrMapOvr>
  <p:transition spd="med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89B367-346E-884D-7CD1-903959317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7099018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4DF6CAA9-E7AA-85F6-40CA-BE93893EC5E9}"/>
              </a:ext>
            </a:extLst>
          </p:cNvPr>
          <p:cNvGrpSpPr/>
          <p:nvPr/>
        </p:nvGrpSpPr>
        <p:grpSpPr>
          <a:xfrm>
            <a:off x="4403338" y="0"/>
            <a:ext cx="3575824" cy="6858000"/>
            <a:chOff x="-899555" y="-9258"/>
            <a:chExt cx="3389976" cy="6858000"/>
          </a:xfrm>
        </p:grpSpPr>
        <p:sp>
          <p:nvSpPr>
            <p:cNvPr id="4" name="Dreieck 10">
              <a:extLst>
                <a:ext uri="{FF2B5EF4-FFF2-40B4-BE49-F238E27FC236}">
                  <a16:creationId xmlns:a16="http://schemas.microsoft.com/office/drawing/2014/main" id="{5A2D8C86-D52D-9A55-038F-893BE74BF4A1}"/>
                </a:ext>
              </a:extLst>
            </p:cNvPr>
            <p:cNvSpPr/>
            <p:nvPr/>
          </p:nvSpPr>
          <p:spPr>
            <a:xfrm rot="5400000">
              <a:off x="1520264" y="667513"/>
              <a:ext cx="1025913" cy="914400"/>
            </a:xfrm>
            <a:prstGeom prst="triangle">
              <a:avLst/>
            </a:prstGeom>
            <a:solidFill>
              <a:srgbClr val="163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53491EF7-20F3-6436-1874-CC5043073A02}"/>
                </a:ext>
              </a:extLst>
            </p:cNvPr>
            <p:cNvGrpSpPr/>
            <p:nvPr/>
          </p:nvGrpSpPr>
          <p:grpSpPr>
            <a:xfrm>
              <a:off x="-899555" y="-9258"/>
              <a:ext cx="2947640" cy="6858000"/>
              <a:chOff x="9244361" y="0"/>
              <a:chExt cx="2947640" cy="6858000"/>
            </a:xfrm>
          </p:grpSpPr>
          <p:sp>
            <p:nvSpPr>
              <p:cNvPr id="6" name="Rechteck 5">
                <a:extLst>
                  <a:ext uri="{FF2B5EF4-FFF2-40B4-BE49-F238E27FC236}">
                    <a16:creationId xmlns:a16="http://schemas.microsoft.com/office/drawing/2014/main" id="{3FF32976-C2DF-9750-B2A6-C9815938DCF9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solidFill>
                <a:srgbClr val="163B3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B8898A61-5654-FA9C-8AA2-F01C129C18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4</a:t>
                </a:r>
              </a:p>
            </p:txBody>
          </p:sp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B4D04AC9-D084-D56A-1C03-428F75077BBA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B4F16A50-331C-92F5-F2CF-F4BE3D873A19}"/>
                  </a:ext>
                </a:extLst>
              </p:cNvPr>
              <p:cNvSpPr txBox="1"/>
              <p:nvPr/>
            </p:nvSpPr>
            <p:spPr>
              <a:xfrm>
                <a:off x="9619652" y="3641096"/>
                <a:ext cx="2304586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54241160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131DA1-0E4E-0266-B948-A183EE757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5C77B3BA-CC88-41F4-3C43-D1DC45E67537}"/>
              </a:ext>
            </a:extLst>
          </p:cNvPr>
          <p:cNvSpPr txBox="1"/>
          <p:nvPr/>
        </p:nvSpPr>
        <p:spPr>
          <a:xfrm>
            <a:off x="4833796" y="152401"/>
            <a:ext cx="29514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Queries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2B342C2-D7F5-24FF-7D90-7F09A55C7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278525">
            <a:off x="329245" y="308942"/>
            <a:ext cx="1471190" cy="147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45116"/>
      </p:ext>
    </p:extLst>
  </p:cSld>
  <p:clrMapOvr>
    <a:masterClrMapping/>
  </p:clrMapOvr>
  <p:transition spd="med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6F10E-60D4-CFC7-53D4-A1160D40D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250C7342-F04F-4BE0-82B3-EAC8018251BB}"/>
              </a:ext>
            </a:extLst>
          </p:cNvPr>
          <p:cNvGrpSpPr/>
          <p:nvPr/>
        </p:nvGrpSpPr>
        <p:grpSpPr>
          <a:xfrm>
            <a:off x="9129131" y="0"/>
            <a:ext cx="3575824" cy="6858000"/>
            <a:chOff x="-899555" y="-9258"/>
            <a:chExt cx="3389976" cy="6858000"/>
          </a:xfrm>
        </p:grpSpPr>
        <p:sp>
          <p:nvSpPr>
            <p:cNvPr id="22" name="Dreieck 10">
              <a:extLst>
                <a:ext uri="{FF2B5EF4-FFF2-40B4-BE49-F238E27FC236}">
                  <a16:creationId xmlns:a16="http://schemas.microsoft.com/office/drawing/2014/main" id="{7D829986-8A71-5A18-D741-7247AA06C13E}"/>
                </a:ext>
              </a:extLst>
            </p:cNvPr>
            <p:cNvSpPr/>
            <p:nvPr/>
          </p:nvSpPr>
          <p:spPr>
            <a:xfrm rot="5400000">
              <a:off x="1520264" y="667513"/>
              <a:ext cx="1025913" cy="914400"/>
            </a:xfrm>
            <a:prstGeom prst="triangle">
              <a:avLst/>
            </a:prstGeom>
            <a:solidFill>
              <a:srgbClr val="163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23" name="Gruppieren 22">
              <a:extLst>
                <a:ext uri="{FF2B5EF4-FFF2-40B4-BE49-F238E27FC236}">
                  <a16:creationId xmlns:a16="http://schemas.microsoft.com/office/drawing/2014/main" id="{2AC946E0-7234-DE1B-C5E2-35086C65A698}"/>
                </a:ext>
              </a:extLst>
            </p:cNvPr>
            <p:cNvGrpSpPr/>
            <p:nvPr/>
          </p:nvGrpSpPr>
          <p:grpSpPr>
            <a:xfrm>
              <a:off x="-899555" y="-9258"/>
              <a:ext cx="2947640" cy="6858000"/>
              <a:chOff x="9244361" y="0"/>
              <a:chExt cx="2947640" cy="6858000"/>
            </a:xfrm>
          </p:grpSpPr>
          <p:sp>
            <p:nvSpPr>
              <p:cNvPr id="24" name="Rechteck 23">
                <a:extLst>
                  <a:ext uri="{FF2B5EF4-FFF2-40B4-BE49-F238E27FC236}">
                    <a16:creationId xmlns:a16="http://schemas.microsoft.com/office/drawing/2014/main" id="{9DE8AF0F-6825-D6AA-7ED5-8FD3C4CD6A3D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solidFill>
                <a:srgbClr val="163B3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5898C809-071F-27A3-455C-EF3D312FEDF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4</a:t>
                </a:r>
              </a:p>
            </p:txBody>
          </p:sp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20053E6F-76F2-732E-89D9-C4E89A1DE038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D6F56CD8-3324-EF97-2588-DCCA07369554}"/>
                  </a:ext>
                </a:extLst>
              </p:cNvPr>
              <p:cNvSpPr txBox="1"/>
              <p:nvPr/>
            </p:nvSpPr>
            <p:spPr>
              <a:xfrm>
                <a:off x="9619652" y="3641096"/>
                <a:ext cx="2304586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FEA3E83-A37B-DF8A-64D4-41EEB6BD3694}"/>
              </a:ext>
            </a:extLst>
          </p:cNvPr>
          <p:cNvGrpSpPr/>
          <p:nvPr/>
        </p:nvGrpSpPr>
        <p:grpSpPr>
          <a:xfrm>
            <a:off x="6096000" y="0"/>
            <a:ext cx="3767257" cy="6858000"/>
            <a:chOff x="6096000" y="0"/>
            <a:chExt cx="3767257" cy="685800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061989E-4FDF-BF57-D708-4CB0C3E65147}"/>
                </a:ext>
              </a:extLst>
            </p:cNvPr>
            <p:cNvSpPr/>
            <p:nvPr/>
          </p:nvSpPr>
          <p:spPr>
            <a:xfrm>
              <a:off x="6096000" y="0"/>
              <a:ext cx="3248722" cy="6858000"/>
            </a:xfrm>
            <a:prstGeom prst="rect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8CA55925-CB30-475E-647C-0FD0D51BA543}"/>
                </a:ext>
              </a:extLst>
            </p:cNvPr>
            <p:cNvSpPr txBox="1">
              <a:spLocks/>
            </p:cNvSpPr>
            <p:nvPr/>
          </p:nvSpPr>
          <p:spPr>
            <a:xfrm>
              <a:off x="7359804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192F27A7-EA3E-760D-172C-1EE49BCE1469}"/>
                </a:ext>
              </a:extLst>
            </p:cNvPr>
            <p:cNvSpPr txBox="1"/>
            <p:nvPr/>
          </p:nvSpPr>
          <p:spPr>
            <a:xfrm>
              <a:off x="6356193" y="2714849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D03D4FF3-E134-3BF2-88CB-0899C3789122}"/>
                </a:ext>
              </a:extLst>
            </p:cNvPr>
            <p:cNvSpPr txBox="1"/>
            <p:nvPr/>
          </p:nvSpPr>
          <p:spPr>
            <a:xfrm>
              <a:off x="6469842" y="3641096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Present our database tables and their relationships. Highlight how we connected and extended pre-defined tables.</a:t>
              </a:r>
            </a:p>
          </p:txBody>
        </p:sp>
        <p:sp>
          <p:nvSpPr>
            <p:cNvPr id="41" name="Dreieck 40">
              <a:extLst>
                <a:ext uri="{FF2B5EF4-FFF2-40B4-BE49-F238E27FC236}">
                  <a16:creationId xmlns:a16="http://schemas.microsoft.com/office/drawing/2014/main" id="{DDBB6E05-2E81-7FE0-8B12-571EC05FE6B3}"/>
                </a:ext>
              </a:extLst>
            </p:cNvPr>
            <p:cNvSpPr/>
            <p:nvPr/>
          </p:nvSpPr>
          <p:spPr>
            <a:xfrm rot="5400000">
              <a:off x="8893100" y="667283"/>
              <a:ext cx="1025913" cy="914400"/>
            </a:xfrm>
            <a:prstGeom prst="triangle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D4B69E3-F059-4683-DBF0-93286ACF5B39}"/>
              </a:ext>
            </a:extLst>
          </p:cNvPr>
          <p:cNvGrpSpPr/>
          <p:nvPr/>
        </p:nvGrpSpPr>
        <p:grpSpPr>
          <a:xfrm>
            <a:off x="3033131" y="0"/>
            <a:ext cx="3681759" cy="6858000"/>
            <a:chOff x="3033131" y="0"/>
            <a:chExt cx="3681759" cy="6858000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C1C0537-206F-AC1B-40D8-AC3371444198}"/>
                </a:ext>
              </a:extLst>
            </p:cNvPr>
            <p:cNvSpPr/>
            <p:nvPr/>
          </p:nvSpPr>
          <p:spPr>
            <a:xfrm>
              <a:off x="3033131" y="0"/>
              <a:ext cx="3062869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49D15672-C72D-AC26-1B80-CAF27FFFA447}"/>
                </a:ext>
              </a:extLst>
            </p:cNvPr>
            <p:cNvSpPr txBox="1">
              <a:spLocks/>
            </p:cNvSpPr>
            <p:nvPr/>
          </p:nvSpPr>
          <p:spPr>
            <a:xfrm>
              <a:off x="4211443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82411AE3-AB60-A9A3-6321-0741F68E7290}"/>
                </a:ext>
              </a:extLst>
            </p:cNvPr>
            <p:cNvSpPr txBox="1"/>
            <p:nvPr/>
          </p:nvSpPr>
          <p:spPr>
            <a:xfrm>
              <a:off x="3300760" y="2716868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0B672CCF-DA4C-917D-CC02-6553E203DC63}"/>
                </a:ext>
              </a:extLst>
            </p:cNvPr>
            <p:cNvSpPr txBox="1"/>
            <p:nvPr/>
          </p:nvSpPr>
          <p:spPr>
            <a:xfrm>
              <a:off x="3406973" y="3629455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Learn Git’s role in version control, branching, and merging, and how we used it for efficient collaboration.</a:t>
              </a:r>
              <a:endParaRPr lang="de-DE" sz="2000" b="1" dirty="0">
                <a:solidFill>
                  <a:schemeClr val="bg1"/>
                </a:solidFill>
                <a:effectLst/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40" name="Dreieck 39">
              <a:extLst>
                <a:ext uri="{FF2B5EF4-FFF2-40B4-BE49-F238E27FC236}">
                  <a16:creationId xmlns:a16="http://schemas.microsoft.com/office/drawing/2014/main" id="{FA41080A-061A-6BDB-2977-41B6736BF356}"/>
                </a:ext>
              </a:extLst>
            </p:cNvPr>
            <p:cNvSpPr/>
            <p:nvPr/>
          </p:nvSpPr>
          <p:spPr>
            <a:xfrm rot="5400000">
              <a:off x="5744733" y="667283"/>
              <a:ext cx="1025913" cy="91440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A8E9676-17AC-36ED-BC71-488735D29BEA}"/>
              </a:ext>
            </a:extLst>
          </p:cNvPr>
          <p:cNvGrpSpPr/>
          <p:nvPr/>
        </p:nvGrpSpPr>
        <p:grpSpPr>
          <a:xfrm>
            <a:off x="0" y="0"/>
            <a:ext cx="3657605" cy="6858000"/>
            <a:chOff x="0" y="0"/>
            <a:chExt cx="3657605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5C5ECED-7FED-0394-1291-57852B3644DD}"/>
                </a:ext>
              </a:extLst>
            </p:cNvPr>
            <p:cNvSpPr/>
            <p:nvPr/>
          </p:nvSpPr>
          <p:spPr>
            <a:xfrm>
              <a:off x="0" y="0"/>
              <a:ext cx="3062869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CD2A049E-A008-37E8-50C5-852363847D0B}"/>
                </a:ext>
              </a:extLst>
            </p:cNvPr>
            <p:cNvSpPr txBox="1">
              <a:spLocks/>
            </p:cNvSpPr>
            <p:nvPr/>
          </p:nvSpPr>
          <p:spPr>
            <a:xfrm>
              <a:off x="1148574" y="0"/>
              <a:ext cx="721111" cy="26468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14C585F5-1F27-7C08-3044-9F5B9DFC6B5D}"/>
                </a:ext>
              </a:extLst>
            </p:cNvPr>
            <p:cNvSpPr txBox="1"/>
            <p:nvPr/>
          </p:nvSpPr>
          <p:spPr>
            <a:xfrm>
              <a:off x="267629" y="2714849"/>
              <a:ext cx="25276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944E739B-B9D6-6EA0-DB86-C8EB50684972}"/>
                </a:ext>
              </a:extLst>
            </p:cNvPr>
            <p:cNvSpPr txBox="1"/>
            <p:nvPr/>
          </p:nvSpPr>
          <p:spPr>
            <a:xfrm>
              <a:off x="384441" y="3641665"/>
              <a:ext cx="230458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37" name="Dreieck 36">
              <a:extLst>
                <a:ext uri="{FF2B5EF4-FFF2-40B4-BE49-F238E27FC236}">
                  <a16:creationId xmlns:a16="http://schemas.microsoft.com/office/drawing/2014/main" id="{129CCC58-9BE6-829E-A607-20BE72DA60DB}"/>
                </a:ext>
              </a:extLst>
            </p:cNvPr>
            <p:cNvSpPr/>
            <p:nvPr/>
          </p:nvSpPr>
          <p:spPr>
            <a:xfrm rot="5400000">
              <a:off x="2687448" y="667282"/>
              <a:ext cx="1025913" cy="914400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082123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AC532E-B425-9521-D9F6-F7C7FA420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EF350507-9D06-6F4D-5857-F48D5EAC0A99}"/>
              </a:ext>
            </a:extLst>
          </p:cNvPr>
          <p:cNvSpPr txBox="1"/>
          <p:nvPr/>
        </p:nvSpPr>
        <p:spPr>
          <a:xfrm>
            <a:off x="4620358" y="828288"/>
            <a:ext cx="7571642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600" b="1" dirty="0">
                <a:ln w="9525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50800" dir="5400000" sx="107000" sy="107000" algn="ctr" rotWithShape="0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Thank You!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EF7A502-C7AD-402E-2474-583D587B7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33487"/>
            <a:ext cx="4391025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47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DA847-3FA6-29E8-876F-228422FF4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5D61399E-01D9-281F-37A4-F0A990302E17}"/>
              </a:ext>
            </a:extLst>
          </p:cNvPr>
          <p:cNvGrpSpPr/>
          <p:nvPr/>
        </p:nvGrpSpPr>
        <p:grpSpPr>
          <a:xfrm>
            <a:off x="4635127" y="0"/>
            <a:ext cx="3657605" cy="6858000"/>
            <a:chOff x="0" y="0"/>
            <a:chExt cx="3657605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39877BC5-3003-4DF0-6674-B1231A7FAC2C}"/>
                </a:ext>
              </a:extLst>
            </p:cNvPr>
            <p:cNvSpPr/>
            <p:nvPr/>
          </p:nvSpPr>
          <p:spPr>
            <a:xfrm>
              <a:off x="0" y="0"/>
              <a:ext cx="3062869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BF00E06-A896-F13F-3E7B-8FF42F23591B}"/>
                </a:ext>
              </a:extLst>
            </p:cNvPr>
            <p:cNvSpPr txBox="1">
              <a:spLocks/>
            </p:cNvSpPr>
            <p:nvPr/>
          </p:nvSpPr>
          <p:spPr>
            <a:xfrm>
              <a:off x="1148574" y="0"/>
              <a:ext cx="721111" cy="26468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8C682E5A-E190-2016-89D8-5E7B33E4E336}"/>
                </a:ext>
              </a:extLst>
            </p:cNvPr>
            <p:cNvSpPr txBox="1"/>
            <p:nvPr/>
          </p:nvSpPr>
          <p:spPr>
            <a:xfrm>
              <a:off x="267629" y="2714849"/>
              <a:ext cx="25276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59909253-711D-D323-B6B1-CB18B942EA29}"/>
                </a:ext>
              </a:extLst>
            </p:cNvPr>
            <p:cNvSpPr txBox="1"/>
            <p:nvPr/>
          </p:nvSpPr>
          <p:spPr>
            <a:xfrm>
              <a:off x="384441" y="3641665"/>
              <a:ext cx="230458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37" name="Dreieck 36">
              <a:extLst>
                <a:ext uri="{FF2B5EF4-FFF2-40B4-BE49-F238E27FC236}">
                  <a16:creationId xmlns:a16="http://schemas.microsoft.com/office/drawing/2014/main" id="{61033960-1E9D-716A-0136-D108C2283C05}"/>
                </a:ext>
              </a:extLst>
            </p:cNvPr>
            <p:cNvSpPr/>
            <p:nvPr/>
          </p:nvSpPr>
          <p:spPr>
            <a:xfrm rot="5400000">
              <a:off x="2687448" y="667282"/>
              <a:ext cx="1025913" cy="914400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755610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F8AF2F48-C64E-E6EF-F1CE-41BCAA181931}"/>
              </a:ext>
            </a:extLst>
          </p:cNvPr>
          <p:cNvSpPr txBox="1"/>
          <p:nvPr/>
        </p:nvSpPr>
        <p:spPr>
          <a:xfrm>
            <a:off x="3333609" y="152401"/>
            <a:ext cx="61895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What is GitHub?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BDDAB60-F572-44BD-F37E-22501DF19F18}"/>
              </a:ext>
            </a:extLst>
          </p:cNvPr>
          <p:cNvSpPr txBox="1"/>
          <p:nvPr/>
        </p:nvSpPr>
        <p:spPr>
          <a:xfrm>
            <a:off x="3739662" y="2459504"/>
            <a:ext cx="47126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Web-based platform: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Version control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Collaboration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A649284-E78C-597B-38EB-E70B98E96D55}"/>
              </a:ext>
            </a:extLst>
          </p:cNvPr>
          <p:cNvGrpSpPr/>
          <p:nvPr/>
        </p:nvGrpSpPr>
        <p:grpSpPr>
          <a:xfrm>
            <a:off x="1090578" y="4856405"/>
            <a:ext cx="10010844" cy="1323439"/>
            <a:chOff x="834826" y="4845894"/>
            <a:chExt cx="10010844" cy="1323439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9F82740-AC50-A093-8327-637C7B5F5D9C}"/>
                </a:ext>
              </a:extLst>
            </p:cNvPr>
            <p:cNvSpPr txBox="1"/>
            <p:nvPr/>
          </p:nvSpPr>
          <p:spPr>
            <a:xfrm>
              <a:off x="1346330" y="4845894"/>
              <a:ext cx="94993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 combines these two features to enhance teamwork and code management.</a:t>
              </a:r>
            </a:p>
          </p:txBody>
        </p:sp>
        <p:sp>
          <p:nvSpPr>
            <p:cNvPr id="5" name="Pfeil nach rechts 4">
              <a:extLst>
                <a:ext uri="{FF2B5EF4-FFF2-40B4-BE49-F238E27FC236}">
                  <a16:creationId xmlns:a16="http://schemas.microsoft.com/office/drawing/2014/main" id="{7CB0FFA1-7C00-0A04-6F73-AC04F5804599}"/>
                </a:ext>
              </a:extLst>
            </p:cNvPr>
            <p:cNvSpPr/>
            <p:nvPr/>
          </p:nvSpPr>
          <p:spPr>
            <a:xfrm>
              <a:off x="834826" y="4912465"/>
              <a:ext cx="909891" cy="59514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6CF6D721-20C5-DE66-9BDC-3F34742E1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7495">
            <a:off x="172744" y="225068"/>
            <a:ext cx="1173508" cy="117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68986"/>
      </p:ext>
    </p:extLst>
  </p:cSld>
  <p:clrMapOvr>
    <a:masterClrMapping/>
  </p:clrMapOvr>
  <p:transition spd="med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7943E-20F2-7D6F-7CFE-2490EE6EC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68F67909-E514-B037-76E1-FAEFAF3AF1F0}"/>
              </a:ext>
            </a:extLst>
          </p:cNvPr>
          <p:cNvSpPr txBox="1"/>
          <p:nvPr/>
        </p:nvSpPr>
        <p:spPr>
          <a:xfrm>
            <a:off x="1418919" y="152401"/>
            <a:ext cx="97161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Why GitHub was essential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743F2C42-0ED5-F739-32FB-EBAF66ECE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7495">
            <a:off x="172744" y="225068"/>
            <a:ext cx="1173508" cy="117350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BC34DB4-08E1-C5AA-FB2B-6311E355D285}"/>
              </a:ext>
            </a:extLst>
          </p:cNvPr>
          <p:cNvSpPr txBox="1"/>
          <p:nvPr/>
        </p:nvSpPr>
        <p:spPr>
          <a:xfrm>
            <a:off x="3239006" y="2551837"/>
            <a:ext cx="57139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Efficient collaboration</a:t>
            </a:r>
          </a:p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Traceability</a:t>
            </a:r>
          </a:p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Transparency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D4C3AA0-F111-3169-CAF5-AEDA08F242CF}"/>
              </a:ext>
            </a:extLst>
          </p:cNvPr>
          <p:cNvGrpSpPr/>
          <p:nvPr/>
        </p:nvGrpSpPr>
        <p:grpSpPr>
          <a:xfrm>
            <a:off x="1700595" y="4766607"/>
            <a:ext cx="8790810" cy="1938992"/>
            <a:chOff x="1950762" y="4564568"/>
            <a:chExt cx="8790810" cy="1938992"/>
          </a:xfrm>
        </p:grpSpPr>
        <p:sp>
          <p:nvSpPr>
            <p:cNvPr id="2" name="Textfeld 1">
              <a:extLst>
                <a:ext uri="{FF2B5EF4-FFF2-40B4-BE49-F238E27FC236}">
                  <a16:creationId xmlns:a16="http://schemas.microsoft.com/office/drawing/2014/main" id="{D6BF34F3-2874-C2E5-BF51-EBFC1C6F1AB2}"/>
                </a:ext>
              </a:extLst>
            </p:cNvPr>
            <p:cNvSpPr txBox="1"/>
            <p:nvPr/>
          </p:nvSpPr>
          <p:spPr>
            <a:xfrm>
              <a:off x="2778369" y="4564568"/>
              <a:ext cx="7963203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These features are powered by </a:t>
              </a:r>
              <a:r>
                <a:rPr lang="de-DE" sz="4000" u="sng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, the version control system.</a:t>
              </a:r>
            </a:p>
            <a:p>
              <a:pPr algn="ctr"/>
              <a:endParaRPr lang="de-DE" sz="4000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4" name="Pfeil nach rechts 3">
              <a:extLst>
                <a:ext uri="{FF2B5EF4-FFF2-40B4-BE49-F238E27FC236}">
                  <a16:creationId xmlns:a16="http://schemas.microsoft.com/office/drawing/2014/main" id="{3D2236B4-B6BA-FACC-1582-A5248CBC59EE}"/>
                </a:ext>
              </a:extLst>
            </p:cNvPr>
            <p:cNvSpPr/>
            <p:nvPr/>
          </p:nvSpPr>
          <p:spPr>
            <a:xfrm>
              <a:off x="1950762" y="4564568"/>
              <a:ext cx="909891" cy="59514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07972845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1DD1D104-DC3F-EF15-1113-EAB4EEAE774F}"/>
              </a:ext>
            </a:extLst>
          </p:cNvPr>
          <p:cNvGrpSpPr/>
          <p:nvPr/>
        </p:nvGrpSpPr>
        <p:grpSpPr>
          <a:xfrm>
            <a:off x="4531731" y="0"/>
            <a:ext cx="3681759" cy="6858000"/>
            <a:chOff x="3033131" y="0"/>
            <a:chExt cx="3681759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B4EE0853-8436-080D-1417-76A64A97EE28}"/>
                </a:ext>
              </a:extLst>
            </p:cNvPr>
            <p:cNvSpPr/>
            <p:nvPr/>
          </p:nvSpPr>
          <p:spPr>
            <a:xfrm>
              <a:off x="3033131" y="0"/>
              <a:ext cx="3062869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DB7383D4-8D24-F832-70A1-CCC5725A4ACE}"/>
                </a:ext>
              </a:extLst>
            </p:cNvPr>
            <p:cNvSpPr txBox="1">
              <a:spLocks/>
            </p:cNvSpPr>
            <p:nvPr/>
          </p:nvSpPr>
          <p:spPr>
            <a:xfrm>
              <a:off x="4211443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8CE8ACF4-1DED-90F4-3DFF-83028730F101}"/>
                </a:ext>
              </a:extLst>
            </p:cNvPr>
            <p:cNvSpPr txBox="1"/>
            <p:nvPr/>
          </p:nvSpPr>
          <p:spPr>
            <a:xfrm>
              <a:off x="3300760" y="2716868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ABAA2005-F0D6-7A44-2180-415FB4ACE865}"/>
                </a:ext>
              </a:extLst>
            </p:cNvPr>
            <p:cNvSpPr txBox="1"/>
            <p:nvPr/>
          </p:nvSpPr>
          <p:spPr>
            <a:xfrm>
              <a:off x="3406973" y="3629455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Learn Git’s role in version control, branching, and merging, and how we used it for efficient collaboration.</a:t>
              </a:r>
              <a:endParaRPr lang="de-DE" sz="2000" b="1" dirty="0">
                <a:solidFill>
                  <a:schemeClr val="bg1"/>
                </a:solidFill>
                <a:effectLst/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8" name="Dreieck 39">
              <a:extLst>
                <a:ext uri="{FF2B5EF4-FFF2-40B4-BE49-F238E27FC236}">
                  <a16:creationId xmlns:a16="http://schemas.microsoft.com/office/drawing/2014/main" id="{686A3211-802F-F7BE-3596-8FD56A574DA4}"/>
                </a:ext>
              </a:extLst>
            </p:cNvPr>
            <p:cNvSpPr/>
            <p:nvPr/>
          </p:nvSpPr>
          <p:spPr>
            <a:xfrm rot="5400000">
              <a:off x="5744733" y="667283"/>
              <a:ext cx="1025913" cy="91440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498059433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E1FA3-3283-E2E7-F7B7-073B10416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CE62B268-6F1E-9F54-3904-6CE0D09D95B8}"/>
              </a:ext>
            </a:extLst>
          </p:cNvPr>
          <p:cNvSpPr txBox="1"/>
          <p:nvPr/>
        </p:nvSpPr>
        <p:spPr>
          <a:xfrm>
            <a:off x="4058968" y="152401"/>
            <a:ext cx="46410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What is Git?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0340C55-AB30-1F84-3633-E468484FB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00" y="4708806"/>
            <a:ext cx="1800000" cy="18000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07AC94A-EABF-0844-327B-B999DA84E154}"/>
              </a:ext>
            </a:extLst>
          </p:cNvPr>
          <p:cNvSpPr txBox="1"/>
          <p:nvPr/>
        </p:nvSpPr>
        <p:spPr>
          <a:xfrm>
            <a:off x="1221827" y="2002359"/>
            <a:ext cx="974834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Functions: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Tracks changes in files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Allows you to load previous versions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Supports branching and merging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4C7436A-D661-25B8-6011-392E9B294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12926"/>
      </p:ext>
    </p:extLst>
  </p:cSld>
  <p:clrMapOvr>
    <a:masterClrMapping/>
  </p:clrMapOvr>
  <p:transition spd="med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C3FD1-B2BB-AF1F-7616-AC7744E7A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E2B4077A-B248-BD24-193A-7EC360BB6415}"/>
              </a:ext>
            </a:extLst>
          </p:cNvPr>
          <p:cNvSpPr txBox="1"/>
          <p:nvPr/>
        </p:nvSpPr>
        <p:spPr>
          <a:xfrm>
            <a:off x="2340004" y="152401"/>
            <a:ext cx="75119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did we use Git?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FAD7D78-7BB7-FB4B-93B5-DA7222E39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490175CC-8ADC-FE98-5A6E-3AFF05013209}"/>
              </a:ext>
            </a:extLst>
          </p:cNvPr>
          <p:cNvGrpSpPr/>
          <p:nvPr/>
        </p:nvGrpSpPr>
        <p:grpSpPr>
          <a:xfrm>
            <a:off x="1638299" y="2151727"/>
            <a:ext cx="9067801" cy="2645192"/>
            <a:chOff x="1459772" y="2151728"/>
            <a:chExt cx="7953859" cy="2645192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BDF82D5E-3C4C-41DB-91D7-707A2C908A5D}"/>
                </a:ext>
              </a:extLst>
            </p:cNvPr>
            <p:cNvSpPr txBox="1"/>
            <p:nvPr/>
          </p:nvSpPr>
          <p:spPr>
            <a:xfrm>
              <a:off x="2778370" y="2151728"/>
              <a:ext cx="663526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Clone Repository</a:t>
              </a:r>
            </a:p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Creating Branches</a:t>
              </a:r>
            </a:p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Commit and Push changes </a:t>
              </a:r>
            </a:p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Pull Requests and Merge</a:t>
              </a:r>
              <a:endParaRPr lang="de-DE" sz="3600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4" name="Pfeil nach unten 3">
              <a:extLst>
                <a:ext uri="{FF2B5EF4-FFF2-40B4-BE49-F238E27FC236}">
                  <a16:creationId xmlns:a16="http://schemas.microsoft.com/office/drawing/2014/main" id="{A8BA5BE6-9432-AEDE-CAF8-C002FEDA396D}"/>
                </a:ext>
              </a:extLst>
            </p:cNvPr>
            <p:cNvSpPr/>
            <p:nvPr/>
          </p:nvSpPr>
          <p:spPr>
            <a:xfrm>
              <a:off x="1459772" y="2308334"/>
              <a:ext cx="1318598" cy="2488586"/>
            </a:xfrm>
            <a:prstGeom prst="down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794651065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A52291-435E-4E31-6A01-EBBE2EE86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D9431A5-ABF9-6561-240E-61C3C4643C24}"/>
              </a:ext>
            </a:extLst>
          </p:cNvPr>
          <p:cNvSpPr/>
          <p:nvPr/>
        </p:nvSpPr>
        <p:spPr>
          <a:xfrm>
            <a:off x="367862" y="1629103"/>
            <a:ext cx="4582510" cy="417260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AEE6B8AE-97E9-F5F1-8B1F-225DF4379428}"/>
              </a:ext>
            </a:extLst>
          </p:cNvPr>
          <p:cNvSpPr/>
          <p:nvPr/>
        </p:nvSpPr>
        <p:spPr>
          <a:xfrm flipH="1">
            <a:off x="5235466" y="2371113"/>
            <a:ext cx="5118208" cy="2115774"/>
          </a:xfrm>
          <a:prstGeom prst="rightArrow">
            <a:avLst/>
          </a:prstGeom>
          <a:solidFill>
            <a:schemeClr val="accent4"/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C47464-CB6E-4CAF-38FF-5F88AEE87CF3}"/>
              </a:ext>
            </a:extLst>
          </p:cNvPr>
          <p:cNvSpPr txBox="1"/>
          <p:nvPr/>
        </p:nvSpPr>
        <p:spPr>
          <a:xfrm>
            <a:off x="1650957" y="114300"/>
            <a:ext cx="8890086" cy="10156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" panose="020E0602020502020306" pitchFamily="34" charset="0"/>
              </a:rPr>
              <a:t>Example for Branches</a:t>
            </a:r>
          </a:p>
        </p:txBody>
      </p:sp>
    </p:spTree>
    <p:extLst>
      <p:ext uri="{BB962C8B-B14F-4D97-AF65-F5344CB8AC3E}">
        <p14:creationId xmlns:p14="http://schemas.microsoft.com/office/powerpoint/2010/main" val="2512830738"/>
      </p:ext>
    </p:extLst>
  </p:cSld>
  <p:clrMapOvr>
    <a:masterClrMapping/>
  </p:clrMapOvr>
  <p:transition spd="med">
    <p:cover/>
  </p:transition>
</p:sld>
</file>

<file path=ppt/theme/theme1.xml><?xml version="1.0" encoding="utf-8"?>
<a:theme xmlns:a="http://schemas.openxmlformats.org/drawingml/2006/main" name="Office">
  <a:themeElements>
    <a:clrScheme name="Benutzerdefiniert 1">
      <a:dk1>
        <a:srgbClr val="000000"/>
      </a:dk1>
      <a:lt1>
        <a:srgbClr val="FFFFFF"/>
      </a:lt1>
      <a:dk2>
        <a:srgbClr val="212121"/>
      </a:dk2>
      <a:lt2>
        <a:srgbClr val="A9A9A9"/>
      </a:lt2>
      <a:accent1>
        <a:srgbClr val="0432FF"/>
      </a:accent1>
      <a:accent2>
        <a:srgbClr val="008E00"/>
      </a:accent2>
      <a:accent3>
        <a:srgbClr val="FF9300"/>
      </a:accent3>
      <a:accent4>
        <a:srgbClr val="FF2600"/>
      </a:accent4>
      <a:accent5>
        <a:srgbClr val="00FCFF"/>
      </a:accent5>
      <a:accent6>
        <a:srgbClr val="521B92"/>
      </a:accent6>
      <a:hlink>
        <a:srgbClr val="0432FF"/>
      </a:hlink>
      <a:folHlink>
        <a:srgbClr val="01189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</Words>
  <Application>Microsoft Office PowerPoint</Application>
  <PresentationFormat>Breitbild</PresentationFormat>
  <Paragraphs>71</Paragraphs>
  <Slides>20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9" baseType="lpstr">
      <vt:lpstr>Aptos</vt:lpstr>
      <vt:lpstr>Arial</vt:lpstr>
      <vt:lpstr>Berlin Sans FB</vt:lpstr>
      <vt:lpstr>Berlin Sans FB Demi</vt:lpstr>
      <vt:lpstr>Calibri</vt:lpstr>
      <vt:lpstr>Perpetua</vt:lpstr>
      <vt:lpstr>Perpetua Titling MT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HOW CAN WE IDENTIFY THE GLOBAL TRENDS IN RENEWABLE ENERGY?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Berkan Kuecuek</dc:creator>
  <cp:lastModifiedBy>Berkan Kücük</cp:lastModifiedBy>
  <cp:revision>30</cp:revision>
  <dcterms:created xsi:type="dcterms:W3CDTF">2024-12-22T05:49:47Z</dcterms:created>
  <dcterms:modified xsi:type="dcterms:W3CDTF">2025-01-04T22:30:23Z</dcterms:modified>
</cp:coreProperties>
</file>

<file path=docProps/thumbnail.jpeg>
</file>